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6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4" r:id="rId20"/>
    <p:sldId id="415" r:id="rId21"/>
    <p:sldId id="416" r:id="rId22"/>
    <p:sldId id="417" r:id="rId23"/>
    <p:sldId id="418" r:id="rId24"/>
    <p:sldId id="433" r:id="rId25"/>
    <p:sldId id="419" r:id="rId26"/>
    <p:sldId id="420" r:id="rId27"/>
    <p:sldId id="421" r:id="rId28"/>
    <p:sldId id="422" r:id="rId29"/>
    <p:sldId id="434" r:id="rId30"/>
    <p:sldId id="435" r:id="rId31"/>
    <p:sldId id="436" r:id="rId32"/>
    <p:sldId id="437" r:id="rId33"/>
    <p:sldId id="438" r:id="rId34"/>
    <p:sldId id="423" r:id="rId35"/>
    <p:sldId id="424" r:id="rId36"/>
    <p:sldId id="425" r:id="rId37"/>
    <p:sldId id="426" r:id="rId38"/>
    <p:sldId id="429" r:id="rId39"/>
    <p:sldId id="413" r:id="rId40"/>
    <p:sldId id="428" r:id="rId41"/>
    <p:sldId id="367" r:id="rId42"/>
    <p:sldId id="432" r:id="rId4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E4A8"/>
    <a:srgbClr val="BD3DD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12/14/2015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Forza bruta: enumerazione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955121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quanti sottoinsiemi guardiamo?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2508523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risposta: </a:t>
            </a:r>
            <a:r>
              <a:rPr lang="it-IT" altLang="it-IT" sz="2200" dirty="0" smtClean="0">
                <a:latin typeface="Comic Sans MS" pitchFamily="66" charset="0"/>
              </a:rPr>
              <a:t>tanti! (troppi) </a:t>
            </a:r>
          </a:p>
          <a:p>
            <a:r>
              <a:rPr lang="it-IT" altLang="it-IT" sz="2200" dirty="0" smtClean="0">
                <a:latin typeface="Comic Sans MS" pitchFamily="66" charset="0"/>
              </a:rPr>
              <a:t>		… sono 2</a:t>
            </a:r>
            <a:r>
              <a:rPr lang="it-IT" altLang="it-IT" sz="2200" baseline="30000" dirty="0" smtClean="0">
                <a:solidFill>
                  <a:srgbClr val="3366FF"/>
                </a:solidFill>
                <a:latin typeface="Comic Sans MS" pitchFamily="66" charset="0"/>
              </a:rPr>
              <a:t>n  </a:t>
            </a:r>
            <a:r>
              <a:rPr lang="it-IT" altLang="it-IT" sz="2200" dirty="0" smtClean="0">
                <a:latin typeface="Comic Sans MS" pitchFamily="66" charset="0"/>
              </a:rPr>
              <a:t>!!!</a:t>
            </a: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enumeriamo tutti i sottoinsiemi degli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nodi, per ognuno verifichiamo che è un insieme indipendente, ne calcoliamo il peso e teniamo quello di peso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2254210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risposta: </a:t>
            </a:r>
            <a:r>
              <a:rPr lang="it-IT" altLang="it-IT" sz="2200" dirty="0" err="1" smtClean="0">
                <a:latin typeface="Comic Sans MS" pitchFamily="66" charset="0"/>
              </a:rPr>
              <a:t>…su</a:t>
            </a:r>
            <a:r>
              <a:rPr lang="it-IT" altLang="it-IT" sz="2200" dirty="0" smtClean="0">
                <a:latin typeface="Comic Sans MS" pitchFamily="66" charset="0"/>
              </a:rPr>
              <a:t> questa istanza l’algoritmo se l’è cavata bene!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4365377" y="5244827"/>
            <a:ext cx="4239071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err="1" smtClean="0">
                <a:latin typeface="Comic Sans MS" pitchFamily="66" charset="0"/>
              </a:rPr>
              <a:t>…sarà</a:t>
            </a:r>
            <a:r>
              <a:rPr lang="it-IT" altLang="it-IT" sz="2200" dirty="0" smtClean="0">
                <a:latin typeface="Comic Sans MS" pitchFamily="66" charset="0"/>
              </a:rPr>
              <a:t> corretto davvero???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grpSp>
        <p:nvGrpSpPr>
          <p:cNvPr id="60" name="Gruppo 59"/>
          <p:cNvGrpSpPr/>
          <p:nvPr/>
        </p:nvGrpSpPr>
        <p:grpSpPr>
          <a:xfrm>
            <a:off x="395536" y="4293096"/>
            <a:ext cx="2973388" cy="904166"/>
            <a:chOff x="395536" y="4293096"/>
            <a:chExt cx="2973388" cy="904166"/>
          </a:xfrm>
        </p:grpSpPr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1235324" y="4298032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37"/>
            <p:cNvSpPr>
              <a:spLocks noChangeArrowheads="1"/>
            </p:cNvSpPr>
            <p:nvPr/>
          </p:nvSpPr>
          <p:spPr bwMode="auto">
            <a:xfrm>
              <a:off x="2987924" y="4298032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Oval 39"/>
            <p:cNvSpPr>
              <a:spLocks noChangeArrowheads="1"/>
            </p:cNvSpPr>
            <p:nvPr/>
          </p:nvSpPr>
          <p:spPr bwMode="auto">
            <a:xfrm>
              <a:off x="2073524" y="4298032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Line 40"/>
            <p:cNvSpPr>
              <a:spLocks noChangeShapeType="1"/>
            </p:cNvSpPr>
            <p:nvPr/>
          </p:nvSpPr>
          <p:spPr bwMode="auto">
            <a:xfrm>
              <a:off x="1627436" y="4494882"/>
              <a:ext cx="431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43"/>
            <p:cNvSpPr>
              <a:spLocks noChangeShapeType="1"/>
            </p:cNvSpPr>
            <p:nvPr/>
          </p:nvSpPr>
          <p:spPr bwMode="auto">
            <a:xfrm flipH="1">
              <a:off x="2454524" y="4450432"/>
              <a:ext cx="5334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Oval 46"/>
            <p:cNvSpPr>
              <a:spLocks noChangeArrowheads="1"/>
            </p:cNvSpPr>
            <p:nvPr/>
          </p:nvSpPr>
          <p:spPr bwMode="auto">
            <a:xfrm>
              <a:off x="395536" y="4293096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Line 48"/>
            <p:cNvSpPr>
              <a:spLocks noChangeShapeType="1"/>
            </p:cNvSpPr>
            <p:nvPr/>
          </p:nvSpPr>
          <p:spPr bwMode="auto">
            <a:xfrm flipH="1" flipV="1">
              <a:off x="755576" y="4509119"/>
              <a:ext cx="504056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433636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1259632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2141637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2996208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131840" y="1700808"/>
            <a:ext cx="1368152" cy="48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NO!!!!!</a:t>
            </a:r>
          </a:p>
        </p:txBody>
      </p:sp>
      <p:sp>
        <p:nvSpPr>
          <p:cNvPr id="35" name="Oval 36"/>
          <p:cNvSpPr>
            <a:spLocks noChangeArrowheads="1"/>
          </p:cNvSpPr>
          <p:nvPr/>
        </p:nvSpPr>
        <p:spPr bwMode="auto">
          <a:xfrm>
            <a:off x="1235324" y="24978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6" name="Oval 37"/>
          <p:cNvSpPr>
            <a:spLocks noChangeArrowheads="1"/>
          </p:cNvSpPr>
          <p:nvPr/>
        </p:nvSpPr>
        <p:spPr bwMode="auto">
          <a:xfrm>
            <a:off x="2987924" y="24978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7" name="Oval 39"/>
          <p:cNvSpPr>
            <a:spLocks noChangeArrowheads="1"/>
          </p:cNvSpPr>
          <p:nvPr/>
        </p:nvSpPr>
        <p:spPr bwMode="auto">
          <a:xfrm>
            <a:off x="2073524" y="24978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1627436" y="26946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Line 43"/>
          <p:cNvSpPr>
            <a:spLocks noChangeShapeType="1"/>
          </p:cNvSpPr>
          <p:nvPr/>
        </p:nvSpPr>
        <p:spPr bwMode="auto">
          <a:xfrm flipH="1">
            <a:off x="2454524" y="26502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" name="Oval 46"/>
          <p:cNvSpPr>
            <a:spLocks noChangeArrowheads="1"/>
          </p:cNvSpPr>
          <p:nvPr/>
        </p:nvSpPr>
        <p:spPr bwMode="auto">
          <a:xfrm>
            <a:off x="395536" y="24928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" name="Line 48"/>
          <p:cNvSpPr>
            <a:spLocks noChangeShapeType="1"/>
          </p:cNvSpPr>
          <p:nvPr/>
        </p:nvSpPr>
        <p:spPr bwMode="auto">
          <a:xfrm flipH="1" flipV="1">
            <a:off x="755576" y="27089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" name="CasellaDiTesto 41"/>
          <p:cNvSpPr txBox="1"/>
          <p:nvPr/>
        </p:nvSpPr>
        <p:spPr>
          <a:xfrm>
            <a:off x="433636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1259632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2141637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2996208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61" name="Gruppo 60"/>
          <p:cNvGrpSpPr/>
          <p:nvPr/>
        </p:nvGrpSpPr>
        <p:grpSpPr>
          <a:xfrm>
            <a:off x="4838972" y="3140968"/>
            <a:ext cx="2973388" cy="904166"/>
            <a:chOff x="4838972" y="3140968"/>
            <a:chExt cx="2973388" cy="904166"/>
          </a:xfrm>
        </p:grpSpPr>
        <p:sp>
          <p:nvSpPr>
            <p:cNvPr id="46" name="Oval 36"/>
            <p:cNvSpPr>
              <a:spLocks noChangeArrowheads="1"/>
            </p:cNvSpPr>
            <p:nvPr/>
          </p:nvSpPr>
          <p:spPr bwMode="auto">
            <a:xfrm>
              <a:off x="5678760" y="3145904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Oval 37"/>
            <p:cNvSpPr>
              <a:spLocks noChangeArrowheads="1"/>
            </p:cNvSpPr>
            <p:nvPr/>
          </p:nvSpPr>
          <p:spPr bwMode="auto">
            <a:xfrm>
              <a:off x="7431360" y="3145904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Oval 39"/>
            <p:cNvSpPr>
              <a:spLocks noChangeArrowheads="1"/>
            </p:cNvSpPr>
            <p:nvPr/>
          </p:nvSpPr>
          <p:spPr bwMode="auto">
            <a:xfrm>
              <a:off x="6516960" y="3145904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9" name="Line 40"/>
            <p:cNvSpPr>
              <a:spLocks noChangeShapeType="1"/>
            </p:cNvSpPr>
            <p:nvPr/>
          </p:nvSpPr>
          <p:spPr bwMode="auto">
            <a:xfrm>
              <a:off x="6070872" y="3342754"/>
              <a:ext cx="431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 flipH="1">
              <a:off x="6897960" y="3298304"/>
              <a:ext cx="5334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Oval 46"/>
            <p:cNvSpPr>
              <a:spLocks noChangeArrowheads="1"/>
            </p:cNvSpPr>
            <p:nvPr/>
          </p:nvSpPr>
          <p:spPr bwMode="auto">
            <a:xfrm>
              <a:off x="4838972" y="3140968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 flipH="1" flipV="1">
              <a:off x="5199012" y="3356991"/>
              <a:ext cx="504056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CasellaDiTesto 52"/>
            <p:cNvSpPr txBox="1"/>
            <p:nvPr/>
          </p:nvSpPr>
          <p:spPr>
            <a:xfrm>
              <a:off x="4877072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4" name="CasellaDiTesto 53"/>
            <p:cNvSpPr txBox="1"/>
            <p:nvPr/>
          </p:nvSpPr>
          <p:spPr>
            <a:xfrm>
              <a:off x="5703068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6585073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6" name="CasellaDiTesto 55"/>
            <p:cNvSpPr txBox="1"/>
            <p:nvPr/>
          </p:nvSpPr>
          <p:spPr>
            <a:xfrm>
              <a:off x="7439644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1187624" y="3356992"/>
            <a:ext cx="11490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istanza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043608" y="5221649"/>
            <a:ext cx="1800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soluzione algoritmo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5580112" y="4005064"/>
            <a:ext cx="1800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soluzione ottima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8" grpId="0"/>
      <p:bldP spid="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è corretto?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divido il cammino a metà, calcolo ricorsivamente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sulle due metà e poi ricombino le soluzioni.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Oval 36"/>
          <p:cNvSpPr>
            <a:spLocks noChangeArrowheads="1"/>
          </p:cNvSpPr>
          <p:nvPr/>
        </p:nvSpPr>
        <p:spPr bwMode="auto">
          <a:xfrm>
            <a:off x="35185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Oval 37"/>
          <p:cNvSpPr>
            <a:spLocks noChangeArrowheads="1"/>
          </p:cNvSpPr>
          <p:nvPr/>
        </p:nvSpPr>
        <p:spPr bwMode="auto">
          <a:xfrm>
            <a:off x="52711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" name="Oval 39"/>
          <p:cNvSpPr>
            <a:spLocks noChangeArrowheads="1"/>
          </p:cNvSpPr>
          <p:nvPr/>
        </p:nvSpPr>
        <p:spPr bwMode="auto">
          <a:xfrm>
            <a:off x="43567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" name="Line 40"/>
          <p:cNvSpPr>
            <a:spLocks noChangeShapeType="1"/>
          </p:cNvSpPr>
          <p:nvPr/>
        </p:nvSpPr>
        <p:spPr bwMode="auto">
          <a:xfrm>
            <a:off x="3910632" y="395075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" name="Line 43"/>
          <p:cNvSpPr>
            <a:spLocks noChangeShapeType="1"/>
          </p:cNvSpPr>
          <p:nvPr/>
        </p:nvSpPr>
        <p:spPr bwMode="auto">
          <a:xfrm flipH="1">
            <a:off x="4737720" y="390630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" name="Oval 46"/>
          <p:cNvSpPr>
            <a:spLocks noChangeArrowheads="1"/>
          </p:cNvSpPr>
          <p:nvPr/>
        </p:nvSpPr>
        <p:spPr bwMode="auto">
          <a:xfrm>
            <a:off x="2678732" y="374897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Line 48"/>
          <p:cNvSpPr>
            <a:spLocks noChangeShapeType="1"/>
          </p:cNvSpPr>
          <p:nvPr/>
        </p:nvSpPr>
        <p:spPr bwMode="auto">
          <a:xfrm flipH="1" flipV="1">
            <a:off x="3038772" y="396499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CasellaDiTesto 38"/>
          <p:cNvSpPr txBox="1"/>
          <p:nvPr/>
        </p:nvSpPr>
        <p:spPr>
          <a:xfrm>
            <a:off x="2716832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3542828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4424833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5279404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4139952" y="3356992"/>
            <a:ext cx="0" cy="122413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è corretto?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2254211"/>
            <a:ext cx="8783959" cy="8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posso risolvere (efficientemente) i conflitti che ho quando ricombino?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divido il cammino a metà, calcolo ricorsivamente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sulle due metà e poi ricombino le soluzioni.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Oval 36"/>
          <p:cNvSpPr>
            <a:spLocks noChangeArrowheads="1"/>
          </p:cNvSpPr>
          <p:nvPr/>
        </p:nvSpPr>
        <p:spPr bwMode="auto">
          <a:xfrm>
            <a:off x="3518520" y="375390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Oval 37"/>
          <p:cNvSpPr>
            <a:spLocks noChangeArrowheads="1"/>
          </p:cNvSpPr>
          <p:nvPr/>
        </p:nvSpPr>
        <p:spPr bwMode="auto">
          <a:xfrm>
            <a:off x="52711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" name="Oval 39"/>
          <p:cNvSpPr>
            <a:spLocks noChangeArrowheads="1"/>
          </p:cNvSpPr>
          <p:nvPr/>
        </p:nvSpPr>
        <p:spPr bwMode="auto">
          <a:xfrm>
            <a:off x="4356720" y="375390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" name="Line 40"/>
          <p:cNvSpPr>
            <a:spLocks noChangeShapeType="1"/>
          </p:cNvSpPr>
          <p:nvPr/>
        </p:nvSpPr>
        <p:spPr bwMode="auto">
          <a:xfrm>
            <a:off x="3910632" y="395075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" name="Line 43"/>
          <p:cNvSpPr>
            <a:spLocks noChangeShapeType="1"/>
          </p:cNvSpPr>
          <p:nvPr/>
        </p:nvSpPr>
        <p:spPr bwMode="auto">
          <a:xfrm flipH="1">
            <a:off x="4737720" y="390630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" name="Oval 46"/>
          <p:cNvSpPr>
            <a:spLocks noChangeArrowheads="1"/>
          </p:cNvSpPr>
          <p:nvPr/>
        </p:nvSpPr>
        <p:spPr bwMode="auto">
          <a:xfrm>
            <a:off x="2678732" y="374897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Line 48"/>
          <p:cNvSpPr>
            <a:spLocks noChangeShapeType="1"/>
          </p:cNvSpPr>
          <p:nvPr/>
        </p:nvSpPr>
        <p:spPr bwMode="auto">
          <a:xfrm flipH="1" flipV="1">
            <a:off x="3038772" y="396499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CasellaDiTesto 38"/>
          <p:cNvSpPr txBox="1"/>
          <p:nvPr/>
        </p:nvSpPr>
        <p:spPr>
          <a:xfrm>
            <a:off x="2716832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3542828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4424833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5279404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4139952" y="3356992"/>
            <a:ext cx="0" cy="122413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411760" y="4869160"/>
            <a:ext cx="34563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difficile ricombinare le soluzioni!!!!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267744" y="2996952"/>
            <a:ext cx="388843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 sembra difficile!!!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9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build="allAtOnce"/>
      <p:bldP spid="18" grpId="0"/>
      <p:bldP spid="19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sta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funzionando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024535"/>
            <a:ext cx="6400800" cy="1052537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…non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stiamo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capendo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davvero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la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struttura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del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411560" y="426868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…la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comprensione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della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struttura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del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problema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porterà</a:t>
            </a:r>
            <a:r>
              <a:rPr lang="en-US" sz="2400" dirty="0" smtClean="0">
                <a:latin typeface="Comic Sans MS" pitchFamily="66" charset="0"/>
              </a:rPr>
              <a:t> a </a:t>
            </a:r>
            <a:r>
              <a:rPr lang="en-US" sz="2400" dirty="0" err="1" smtClean="0">
                <a:latin typeface="Comic Sans MS" pitchFamily="66" charset="0"/>
              </a:rPr>
              <a:t>sviluppare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nuovo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approccio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cercando un nuovo approccio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passaggio critico: </a:t>
            </a:r>
            <a:r>
              <a:rPr lang="it-IT" altLang="it-IT" sz="2200" dirty="0" smtClean="0">
                <a:latin typeface="Comic Sans MS" pitchFamily="66" charset="0"/>
              </a:rPr>
              <a:t>ragionare sulla struttura/proprietà della soluzione (ottima) del problema.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3717032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obiettivo: </a:t>
            </a:r>
            <a:r>
              <a:rPr lang="it-IT" altLang="it-IT" sz="2200" dirty="0" smtClean="0">
                <a:latin typeface="Comic Sans MS" pitchFamily="66" charset="0"/>
              </a:rPr>
              <a:t>esprimere la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soluzione del problema</a:t>
            </a:r>
            <a:r>
              <a:rPr lang="it-IT" altLang="it-IT" sz="2200" dirty="0" smtClean="0">
                <a:latin typeface="Comic Sans MS" pitchFamily="66" charset="0"/>
              </a:rPr>
              <a:t> come combinazione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soluzioni di (opportuni) sottoproblemi</a:t>
            </a:r>
            <a:r>
              <a:rPr lang="it-IT" altLang="it-IT" sz="2200" dirty="0" smtClean="0">
                <a:latin typeface="Comic Sans MS" pitchFamily="66" charset="0"/>
              </a:rPr>
              <a:t>. Se le combinazioni sono “poche” possiamo cercare la combinazione giusta per forza bruta.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043607" y="1700808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in termini di soluzioni (ottime) di sottoproblemi più “piccoli” 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1043608" y="2348880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non davvero diverso da come si ragiona implicitamente quando si usa la tecnica del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divide-et-impera</a:t>
            </a:r>
            <a:endParaRPr lang="it-IT" altLang="it-IT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Programmazione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dinamica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una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progettazione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algoritmica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molto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potente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ine 43"/>
          <p:cNvSpPr>
            <a:spLocks noChangeShapeType="1"/>
          </p:cNvSpPr>
          <p:nvPr/>
        </p:nvSpPr>
        <p:spPr bwMode="auto">
          <a:xfrm flipH="1">
            <a:off x="3203848" y="5005005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ragionando sulla struttura della soluzione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sia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latin typeface="Comic Sans MS" pitchFamily="66" charset="0"/>
              </a:rPr>
              <a:t> la soluzione ottima, ovvero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. Considera l’ultimo nodo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0" y="1556792"/>
            <a:ext cx="8783959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osservazione: 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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dirty="0" smtClean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36512" y="2132857"/>
            <a:ext cx="8783959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caso 1: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36512" y="3284984"/>
            <a:ext cx="8783959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se esistesse una soluzione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migliore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smtClean="0">
                <a:latin typeface="Comic Sans MS" pitchFamily="66" charset="0"/>
              </a:rPr>
              <a:t>,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sarebbe migliore anche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: assurdo!</a:t>
            </a:r>
          </a:p>
        </p:txBody>
      </p:sp>
      <p:sp>
        <p:nvSpPr>
          <p:cNvPr id="10" name="Oval 36"/>
          <p:cNvSpPr>
            <a:spLocks noChangeArrowheads="1"/>
          </p:cNvSpPr>
          <p:nvPr/>
        </p:nvSpPr>
        <p:spPr bwMode="auto">
          <a:xfrm>
            <a:off x="20274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Oval 37"/>
          <p:cNvSpPr>
            <a:spLocks noChangeArrowheads="1"/>
          </p:cNvSpPr>
          <p:nvPr/>
        </p:nvSpPr>
        <p:spPr bwMode="auto">
          <a:xfrm>
            <a:off x="5249416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8656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2419524" y="503087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Line 43"/>
          <p:cNvSpPr>
            <a:spLocks noChangeShapeType="1"/>
          </p:cNvSpPr>
          <p:nvPr/>
        </p:nvSpPr>
        <p:spPr bwMode="auto">
          <a:xfrm flipH="1">
            <a:off x="4716016" y="498642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" name="Oval 46"/>
          <p:cNvSpPr>
            <a:spLocks noChangeArrowheads="1"/>
          </p:cNvSpPr>
          <p:nvPr/>
        </p:nvSpPr>
        <p:spPr bwMode="auto">
          <a:xfrm>
            <a:off x="1187624" y="482909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Oval 47"/>
          <p:cNvSpPr>
            <a:spLocks noChangeArrowheads="1"/>
          </p:cNvSpPr>
          <p:nvPr/>
        </p:nvSpPr>
        <p:spPr bwMode="auto">
          <a:xfrm>
            <a:off x="6084441" y="483670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Line 48"/>
          <p:cNvSpPr>
            <a:spLocks noChangeShapeType="1"/>
          </p:cNvSpPr>
          <p:nvPr/>
        </p:nvSpPr>
        <p:spPr bwMode="auto">
          <a:xfrm flipH="1" flipV="1">
            <a:off x="1547664" y="504511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Line 49"/>
          <p:cNvSpPr>
            <a:spLocks noChangeShapeType="1"/>
          </p:cNvSpPr>
          <p:nvPr/>
        </p:nvSpPr>
        <p:spPr bwMode="auto">
          <a:xfrm flipH="1">
            <a:off x="5609356" y="501120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7"/>
          <p:cNvSpPr>
            <a:spLocks noChangeArrowheads="1"/>
          </p:cNvSpPr>
          <p:nvPr/>
        </p:nvSpPr>
        <p:spPr bwMode="auto">
          <a:xfrm>
            <a:off x="6956548" y="484203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Line 49"/>
          <p:cNvSpPr>
            <a:spLocks noChangeShapeType="1"/>
          </p:cNvSpPr>
          <p:nvPr/>
        </p:nvSpPr>
        <p:spPr bwMode="auto">
          <a:xfrm flipH="1">
            <a:off x="6478785" y="500168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1187624" y="529307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032637" y="5290614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41287" y="4716973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. . . </a:t>
            </a:r>
            <a:endParaRPr lang="en-US" sz="2000" b="1" baseline="-25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6990556" y="533314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6084168" y="533314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n-1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827584" y="4581128"/>
            <a:ext cx="5904656" cy="1152128"/>
          </a:xfrm>
          <a:prstGeom prst="roundRect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1691680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-36512" y="2482263"/>
            <a:ext cx="878395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considera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err="1" smtClean="0">
                <a:latin typeface="Comic Sans MS" pitchFamily="66" charset="0"/>
              </a:rPr>
              <a:t>=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– {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}.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-36512" y="2852936"/>
            <a:ext cx="878395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allora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è una soluzione ottima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8" grpId="0"/>
      <p:bldP spid="9" grpId="0"/>
      <p:bldP spid="36" grpId="0" animBg="1"/>
      <p:bldP spid="37" grpId="0"/>
      <p:bldP spid="26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ine 43"/>
          <p:cNvSpPr>
            <a:spLocks noChangeShapeType="1"/>
          </p:cNvSpPr>
          <p:nvPr/>
        </p:nvSpPr>
        <p:spPr bwMode="auto">
          <a:xfrm flipH="1">
            <a:off x="3203848" y="5005005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ragionando sulla struttura della soluzione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sia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latin typeface="Comic Sans MS" pitchFamily="66" charset="0"/>
              </a:rPr>
              <a:t> la soluzione ottima, ovvero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di G. Considera l’ultimo nodo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0" y="1556792"/>
            <a:ext cx="8783959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osservazione:</a:t>
            </a:r>
            <a:r>
              <a:rPr lang="it-IT" altLang="it-IT" sz="2200" dirty="0" smtClean="0">
                <a:latin typeface="Comic Sans MS" pitchFamily="66" charset="0"/>
              </a:rPr>
              <a:t> 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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dirty="0" smtClean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36512" y="2132857"/>
            <a:ext cx="8783959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caso 2: 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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36512" y="3356992"/>
            <a:ext cx="8783959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se esistesse una soluzione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migliore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smtClean="0">
                <a:latin typeface="Comic Sans MS" pitchFamily="66" charset="0"/>
              </a:rPr>
              <a:t>,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</a:t>
            </a:r>
            <a:r>
              <a:rPr lang="it-IT" altLang="it-IT" sz="2200" dirty="0" smtClean="0">
                <a:latin typeface="Comic Sans MS" pitchFamily="66" charset="0"/>
              </a:rPr>
              <a:t>{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 sarebbe migliore di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latin typeface="Comic Sans MS" pitchFamily="66" charset="0"/>
              </a:rPr>
              <a:t>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: assurdo!</a:t>
            </a:r>
          </a:p>
        </p:txBody>
      </p:sp>
      <p:sp>
        <p:nvSpPr>
          <p:cNvPr id="10" name="Oval 36"/>
          <p:cNvSpPr>
            <a:spLocks noChangeArrowheads="1"/>
          </p:cNvSpPr>
          <p:nvPr/>
        </p:nvSpPr>
        <p:spPr bwMode="auto">
          <a:xfrm>
            <a:off x="20274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Oval 37"/>
          <p:cNvSpPr>
            <a:spLocks noChangeArrowheads="1"/>
          </p:cNvSpPr>
          <p:nvPr/>
        </p:nvSpPr>
        <p:spPr bwMode="auto">
          <a:xfrm>
            <a:off x="5249416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8656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2419524" y="503087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Line 43"/>
          <p:cNvSpPr>
            <a:spLocks noChangeShapeType="1"/>
          </p:cNvSpPr>
          <p:nvPr/>
        </p:nvSpPr>
        <p:spPr bwMode="auto">
          <a:xfrm flipH="1">
            <a:off x="4716016" y="498642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" name="Oval 46"/>
          <p:cNvSpPr>
            <a:spLocks noChangeArrowheads="1"/>
          </p:cNvSpPr>
          <p:nvPr/>
        </p:nvSpPr>
        <p:spPr bwMode="auto">
          <a:xfrm>
            <a:off x="1187624" y="482909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Oval 47"/>
          <p:cNvSpPr>
            <a:spLocks noChangeArrowheads="1"/>
          </p:cNvSpPr>
          <p:nvPr/>
        </p:nvSpPr>
        <p:spPr bwMode="auto">
          <a:xfrm>
            <a:off x="6084441" y="483670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Line 48"/>
          <p:cNvSpPr>
            <a:spLocks noChangeShapeType="1"/>
          </p:cNvSpPr>
          <p:nvPr/>
        </p:nvSpPr>
        <p:spPr bwMode="auto">
          <a:xfrm flipH="1" flipV="1">
            <a:off x="1547664" y="504511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Line 49"/>
          <p:cNvSpPr>
            <a:spLocks noChangeShapeType="1"/>
          </p:cNvSpPr>
          <p:nvPr/>
        </p:nvSpPr>
        <p:spPr bwMode="auto">
          <a:xfrm flipH="1">
            <a:off x="5609356" y="501120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7"/>
          <p:cNvSpPr>
            <a:spLocks noChangeArrowheads="1"/>
          </p:cNvSpPr>
          <p:nvPr/>
        </p:nvSpPr>
        <p:spPr bwMode="auto">
          <a:xfrm>
            <a:off x="6956548" y="4842038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Line 49"/>
          <p:cNvSpPr>
            <a:spLocks noChangeShapeType="1"/>
          </p:cNvSpPr>
          <p:nvPr/>
        </p:nvSpPr>
        <p:spPr bwMode="auto">
          <a:xfrm flipH="1">
            <a:off x="6478785" y="500168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1187624" y="529307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032637" y="5290614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41287" y="4716973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. . . </a:t>
            </a:r>
            <a:endParaRPr lang="en-US" sz="2000" b="1" baseline="-25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6990556" y="533314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6084168" y="533314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n-1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3779912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4759489" y="5949280"/>
            <a:ext cx="183569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smtClean="0">
                <a:solidFill>
                  <a:srgbClr val="3366FF"/>
                </a:solidFill>
                <a:latin typeface="Comic Sans MS" pitchFamily="66" charset="0"/>
              </a:rPr>
              <a:t>n-1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dirty="0" smtClean="0">
              <a:latin typeface="Comic Sans MS" pitchFamily="66" charset="0"/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827584" y="4581128"/>
            <a:ext cx="5112568" cy="1080120"/>
          </a:xfrm>
          <a:prstGeom prst="roundRect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691680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-4613" y="2505952"/>
            <a:ext cx="878395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considera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err="1" smtClean="0">
                <a:latin typeface="Comic Sans MS" pitchFamily="66" charset="0"/>
              </a:rPr>
              <a:t>=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– {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baseline="-25000" dirty="0" smtClean="0">
                <a:latin typeface="Comic Sans MS" pitchFamily="66" charset="0"/>
              </a:rPr>
              <a:t>-1</a:t>
            </a:r>
            <a:r>
              <a:rPr lang="it-IT" altLang="it-IT" sz="2200" dirty="0" smtClean="0">
                <a:latin typeface="Comic Sans MS" pitchFamily="66" charset="0"/>
              </a:rPr>
              <a:t>,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}.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020" y="2903678"/>
            <a:ext cx="878395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allora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\ {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è una soluzione ottima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 animBg="1"/>
      <p:bldP spid="25" grpId="0"/>
      <p:bldP spid="26" grpId="0" animBg="1"/>
      <p:bldP spid="33" grpId="0"/>
      <p:bldP spid="34" grpId="0"/>
      <p:bldP spid="3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verso un algoritmo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5496" y="1988840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 (forse folle): </a:t>
            </a:r>
            <a:r>
              <a:rPr lang="it-IT" altLang="it-IT" sz="2200" dirty="0" smtClean="0">
                <a:latin typeface="Comic Sans MS" pitchFamily="66" charset="0"/>
              </a:rPr>
              <a:t>provare tutte e due le soluzioni e ritornare la migliore delle due.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0" y="620688"/>
            <a:ext cx="878395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proprietà: </a:t>
            </a:r>
            <a:r>
              <a:rPr lang="it-IT" altLang="it-IT" sz="2200" dirty="0" smtClean="0">
                <a:latin typeface="Comic Sans MS" pitchFamily="66" charset="0"/>
              </a:rPr>
              <a:t>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deve essere o:</a:t>
            </a:r>
            <a:endParaRPr lang="it-IT" altLang="it-IT" sz="2200" dirty="0">
              <a:latin typeface="Comic Sans MS" pitchFamily="66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smtClean="0">
                <a:latin typeface="Comic Sans MS" pitchFamily="66" charset="0"/>
              </a:rPr>
              <a:t>,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 unito all’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2924944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quale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tempo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err="1" smtClean="0">
                <a:latin typeface="Comic Sans MS" pitchFamily="66" charset="0"/>
              </a:rPr>
              <a:t>calcolo</a:t>
            </a:r>
            <a:r>
              <a:rPr lang="en-US" sz="2000" dirty="0" smtClean="0">
                <a:latin typeface="Comic Sans MS" pitchFamily="66" charset="0"/>
              </a:rPr>
              <a:t> le due </a:t>
            </a:r>
            <a:r>
              <a:rPr lang="en-US" sz="2000" dirty="0" err="1" smtClean="0">
                <a:latin typeface="Comic Sans MS" pitchFamily="66" charset="0"/>
              </a:rPr>
              <a:t>soluzioni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ricorsivamente</a:t>
            </a:r>
            <a:r>
              <a:rPr lang="en-US" sz="2000" dirty="0" smtClean="0">
                <a:latin typeface="Comic Sans MS" pitchFamily="66" charset="0"/>
              </a:rPr>
              <a:t>?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393305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-1)+T(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-2)+O(1)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2" name="Freccia a destra 31"/>
          <p:cNvSpPr/>
          <p:nvPr/>
        </p:nvSpPr>
        <p:spPr>
          <a:xfrm>
            <a:off x="1259632" y="465313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2"/>
          <p:cNvSpPr txBox="1"/>
          <p:nvPr/>
        </p:nvSpPr>
        <p:spPr>
          <a:xfrm>
            <a:off x="539552" y="5517232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331912" y="4973106"/>
            <a:ext cx="294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(è </a:t>
            </a:r>
            <a:r>
              <a:rPr lang="en-US" sz="2000" dirty="0" err="1" smtClean="0">
                <a:latin typeface="Comic Sans MS" pitchFamily="66" charset="0"/>
              </a:rPr>
              <a:t>quella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Fibonacci2)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395536" y="6269250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esponenziale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!!!</a:t>
            </a:r>
            <a:endParaRPr lang="en-US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026" name="Picture 2" descr="http://bestclipartblog.com/clipart-pics/emotion-clip-art-1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5301208"/>
            <a:ext cx="1189734" cy="1152128"/>
          </a:xfrm>
          <a:prstGeom prst="rect">
            <a:avLst/>
          </a:prstGeom>
          <a:noFill/>
        </p:spPr>
      </p:pic>
      <p:sp>
        <p:nvSpPr>
          <p:cNvPr id="37" name="Fumetto 4 36"/>
          <p:cNvSpPr/>
          <p:nvPr/>
        </p:nvSpPr>
        <p:spPr>
          <a:xfrm>
            <a:off x="5580112" y="3284984"/>
            <a:ext cx="2880320" cy="1584176"/>
          </a:xfrm>
          <a:prstGeom prst="cloudCallout">
            <a:avLst>
              <a:gd name="adj1" fmla="val -62943"/>
              <a:gd name="adj2" fmla="val 68960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5796136" y="3429000"/>
            <a:ext cx="272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mic Sans MS" pitchFamily="66" charset="0"/>
              </a:rPr>
              <a:t>forse</a:t>
            </a:r>
            <a:r>
              <a:rPr lang="en-US" dirty="0" smtClean="0">
                <a:latin typeface="Comic Sans MS" pitchFamily="66" charset="0"/>
              </a:rPr>
              <a:t> era </a:t>
            </a:r>
            <a:r>
              <a:rPr lang="en-US" dirty="0" err="1" smtClean="0">
                <a:latin typeface="Comic Sans MS" pitchFamily="66" charset="0"/>
              </a:rPr>
              <a:t>davvero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un’idea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folle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en-US" dirty="0" err="1" smtClean="0">
                <a:latin typeface="Comic Sans MS" pitchFamily="66" charset="0"/>
              </a:rPr>
              <a:t>sembrava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po</a:t>
            </a:r>
            <a:r>
              <a:rPr lang="en-US" dirty="0" smtClean="0">
                <a:latin typeface="Comic Sans MS" pitchFamily="66" charset="0"/>
              </a:rPr>
              <a:t>’ </a:t>
            </a:r>
          </a:p>
          <a:p>
            <a:pPr algn="ctr"/>
            <a:r>
              <a:rPr lang="en-US" dirty="0" err="1" smtClean="0">
                <a:latin typeface="Comic Sans MS" pitchFamily="66" charset="0"/>
              </a:rPr>
              <a:t>forza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bruta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5" grpId="0"/>
      <p:bldP spid="31" grpId="0"/>
      <p:bldP spid="32" grpId="0" animBg="1"/>
      <p:bldP spid="33" grpId="0"/>
      <p:bldP spid="34" grpId="0"/>
      <p:bldP spid="35" grpId="0"/>
      <p:bldP spid="37" grpId="0" animBg="1"/>
      <p:bldP spid="3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…però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 forse non tutto è perduto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5496" y="4305290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procediamo iterativamente considerando prefissi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dai più piccoli verso i più grandi.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0" y="1268760"/>
            <a:ext cx="878395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 fondamentale: </a:t>
            </a:r>
            <a:r>
              <a:rPr lang="it-IT" altLang="it-IT" sz="2200" dirty="0" smtClean="0">
                <a:latin typeface="Comic Sans MS" pitchFamily="66" charset="0"/>
              </a:rPr>
              <a:t>quanti problemi distinti sono risolti dall’algoritmo ricorsivo?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755576" y="219615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" name="Picture 2" descr="https://encrypted-tbn2.gstatic.com/images?q=tbn:ANd9GcS67vUJtzHMFvlvHD7tDGRpzerDddwx9RvyL9OlUHCoFfQOVbF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780928"/>
            <a:ext cx="1080120" cy="1093923"/>
          </a:xfrm>
          <a:prstGeom prst="rect">
            <a:avLst/>
          </a:prstGeom>
          <a:noFill/>
        </p:spPr>
      </p:pic>
      <p:sp>
        <p:nvSpPr>
          <p:cNvPr id="38" name="CasellaDiTesto 37"/>
          <p:cNvSpPr txBox="1"/>
          <p:nvPr/>
        </p:nvSpPr>
        <p:spPr>
          <a:xfrm>
            <a:off x="6588224" y="2348880"/>
            <a:ext cx="1935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mic Sans MS" pitchFamily="66" charset="0"/>
              </a:rPr>
              <a:t>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pochi</a:t>
            </a:r>
            <a:r>
              <a:rPr lang="en-US" dirty="0" smtClean="0">
                <a:latin typeface="Comic Sans MS" pitchFamily="66" charset="0"/>
              </a:rPr>
              <a:t>!!!!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07504" y="2793122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  <a:sym typeface="Symbol"/>
              </a:rPr>
              <a:t>c’è</a:t>
            </a:r>
            <a:r>
              <a:rPr lang="en-US" sz="2000" dirty="0" smtClean="0">
                <a:latin typeface="Comic Sans MS" pitchFamily="66" charset="0"/>
                <a:sym typeface="Symbol"/>
              </a:rPr>
              <a:t> un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sottoproblema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per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prefisso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7" name="Fumetto 4 36"/>
          <p:cNvSpPr/>
          <p:nvPr/>
        </p:nvSpPr>
        <p:spPr>
          <a:xfrm>
            <a:off x="6238817" y="2050215"/>
            <a:ext cx="2376264" cy="1224136"/>
          </a:xfrm>
          <a:prstGeom prst="cloudCallout">
            <a:avLst>
              <a:gd name="adj1" fmla="val -79051"/>
              <a:gd name="adj2" fmla="val 27268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  <p:bldP spid="33" grpId="0"/>
      <p:bldP spid="38" grpId="0"/>
      <p:bldP spid="14" grpId="0"/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2497560" y="415401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4250160" y="415401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3335760" y="415401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2889672" y="435086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3716760" y="430641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1657772" y="414908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5085185" y="415669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2017812" y="436510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4610100" y="433119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5957292" y="416202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5479529" y="432167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1695872" y="465313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2521868" y="465313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3403873" y="465313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258444" y="465313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5119489" y="465313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5955010" y="464361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251520" y="1700808"/>
            <a:ext cx="5688631" cy="8617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omic Sans MS" pitchFamily="66" charset="0"/>
              </a:rPr>
              <a:t>OPT[1]=w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; OPT[2]= max {w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 w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}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]= max {OPT[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-1],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-2]}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251520" y="757153"/>
            <a:ext cx="8208912" cy="769441"/>
          </a:xfrm>
          <a:prstGeom prst="rect">
            <a:avLst/>
          </a:prstGeom>
          <a:ln w="317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200" dirty="0" smtClean="0">
                <a:latin typeface="Comic Sans MS" pitchFamily="66" charset="0"/>
              </a:rPr>
              <a:t>: </a:t>
            </a:r>
            <a:r>
              <a:rPr lang="en-US" sz="2200" dirty="0" err="1" smtClean="0">
                <a:latin typeface="Comic Sans MS" pitchFamily="66" charset="0"/>
              </a:rPr>
              <a:t>sottocammino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composto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dai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primi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vertici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di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OPT[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]: peso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dell’II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peso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massimo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182562" y="3429000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1703555" y="345350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2564160" y="3452750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3419872" y="346093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4280477" y="3460180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5076056" y="345350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6008668" y="3452750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4000" dirty="0" err="1" smtClean="0">
                <a:solidFill>
                  <a:srgbClr val="C00000"/>
                </a:solidFill>
                <a:latin typeface="Comic Sans MS" pitchFamily="66" charset="0"/>
              </a:rPr>
              <a:t>l’algoritmo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537" y="2190343"/>
            <a:ext cx="5688631" cy="22467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n-US" sz="2000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OPT[1]=w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; OPT[2]= max {w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 w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}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for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=3 </a:t>
            </a:r>
            <a:r>
              <a:rPr lang="en-US" sz="2000" b="1" dirty="0" smtClean="0">
                <a:latin typeface="Comic Sans MS" pitchFamily="66" charset="0"/>
              </a:rPr>
              <a:t>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]= max {OPT[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-1],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-2]}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]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045185"/>
            <a:ext cx="8208912" cy="1015663"/>
          </a:xfrm>
          <a:prstGeom prst="rect">
            <a:avLst/>
          </a:prstGeom>
          <a:ln w="317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sottocammino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composto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primi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vertici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OPT[]: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vettore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elementi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;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dentro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]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voglio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mettere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il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peso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dell’II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peso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massimo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267744" y="5550331"/>
            <a:ext cx="4752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possiamo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trovare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in tempo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lineare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anche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l’II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peso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massimo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0" y="479715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Oss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calcola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valore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soluzione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ottima</a:t>
            </a:r>
            <a:r>
              <a:rPr lang="en-US" sz="2000" dirty="0" smtClean="0">
                <a:latin typeface="Comic Sans MS" pitchFamily="66" charset="0"/>
              </a:rPr>
              <a:t>, ma non la </a:t>
            </a:r>
            <a:r>
              <a:rPr lang="en-US" sz="2000" dirty="0" err="1" smtClean="0">
                <a:latin typeface="Comic Sans MS" pitchFamily="66" charset="0"/>
              </a:rPr>
              <a:t>soluzione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6444208" y="2996952"/>
            <a:ext cx="2376264" cy="58477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  <a:sym typeface="Symbol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)=(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5" grpId="0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Ricostruire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la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(in tempo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lineare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ricostruire la soluzione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 semplice: </a:t>
            </a:r>
            <a:r>
              <a:rPr lang="it-IT" altLang="it-IT" sz="2200" dirty="0" smtClean="0">
                <a:latin typeface="Comic Sans MS" pitchFamily="66" charset="0"/>
              </a:rPr>
              <a:t>mentre calcoliamo i valori OPT[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200" dirty="0" smtClean="0">
                <a:latin typeface="Comic Sans MS" pitchFamily="66" charset="0"/>
              </a:rPr>
              <a:t>] possiamo mantenere esplicitamente anche la soluzione.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2492896"/>
            <a:ext cx="8783959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un’idea migliore: </a:t>
            </a:r>
            <a:r>
              <a:rPr lang="it-IT" altLang="it-IT" sz="2200" dirty="0" smtClean="0">
                <a:latin typeface="Comic Sans MS" pitchFamily="66" charset="0"/>
              </a:rPr>
              <a:t>ricostruire la soluzione solo alla fine sfruttando il vettore OPT[].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043607" y="1556792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corretta ma non ideale: spreco di tempo e spazio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251520" y="4437112"/>
            <a:ext cx="298782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it-IT" altLang="it-IT" sz="2400" dirty="0" err="1" smtClean="0">
                <a:latin typeface="Comic Sans MS" pitchFamily="66" charset="0"/>
              </a:rPr>
              <a:t>v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400" baseline="-25000" dirty="0" smtClean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 II</a:t>
            </a:r>
            <a:r>
              <a:rPr lang="it-IT" altLang="it-IT" sz="2400" dirty="0" smtClean="0">
                <a:latin typeface="Comic Sans MS" pitchFamily="66" charset="0"/>
              </a:rPr>
              <a:t> di peso massimo di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2400" baseline="-25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35488" y="4581128"/>
            <a:ext cx="399695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it-IT" altLang="it-IT" sz="2400" dirty="0" err="1" smtClean="0">
                <a:latin typeface="Comic Sans MS" pitchFamily="66" charset="0"/>
              </a:rPr>
              <a:t>w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400" baseline="-25000" dirty="0" smtClean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+ OPT[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j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-2]  OPT[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j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-1]</a:t>
            </a:r>
            <a:endParaRPr lang="it-IT" altLang="it-IT" sz="2400" baseline="-25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Freccia bidirezionale orizzontale 7"/>
          <p:cNvSpPr/>
          <p:nvPr/>
        </p:nvSpPr>
        <p:spPr>
          <a:xfrm>
            <a:off x="3383360" y="4703877"/>
            <a:ext cx="864096" cy="425501"/>
          </a:xfrm>
          <a:prstGeom prst="leftRightArrow">
            <a:avLst/>
          </a:prstGeom>
          <a:solidFill>
            <a:srgbClr val="00E4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1520" y="3789040"/>
            <a:ext cx="367240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proprietà chiave:</a:t>
            </a:r>
            <a:endParaRPr lang="it-IT" altLang="it-IT" sz="2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7" grpId="0"/>
      <p:bldP spid="8" grpId="0" animBg="1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95537" y="1237397"/>
            <a:ext cx="5688631" cy="3631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n-US" sz="2000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192688" y="3420289"/>
            <a:ext cx="2376264" cy="58477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  <a:sym typeface="Symbol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)=(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760640" y="2204864"/>
            <a:ext cx="2987824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complessità temporale?</a:t>
            </a:r>
            <a:endParaRPr lang="it-IT" altLang="it-IT" sz="2400" baseline="-25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978981"/>
            <a:ext cx="5688631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6" name="Oval 36"/>
          <p:cNvSpPr>
            <a:spLocks noChangeArrowheads="1"/>
          </p:cNvSpPr>
          <p:nvPr/>
        </p:nvSpPr>
        <p:spPr bwMode="auto">
          <a:xfrm>
            <a:off x="31425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48951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39"/>
          <p:cNvSpPr>
            <a:spLocks noChangeArrowheads="1"/>
          </p:cNvSpPr>
          <p:nvPr/>
        </p:nvSpPr>
        <p:spPr bwMode="auto">
          <a:xfrm>
            <a:off x="39807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>
            <a:off x="3534694" y="5318908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Line 43"/>
          <p:cNvSpPr>
            <a:spLocks noChangeShapeType="1"/>
          </p:cNvSpPr>
          <p:nvPr/>
        </p:nvSpPr>
        <p:spPr bwMode="auto">
          <a:xfrm flipH="1">
            <a:off x="4361782" y="5274458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46"/>
          <p:cNvSpPr>
            <a:spLocks noChangeArrowheads="1"/>
          </p:cNvSpPr>
          <p:nvPr/>
        </p:nvSpPr>
        <p:spPr bwMode="auto">
          <a:xfrm>
            <a:off x="2302794" y="511712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Oval 47"/>
          <p:cNvSpPr>
            <a:spLocks noChangeArrowheads="1"/>
          </p:cNvSpPr>
          <p:nvPr/>
        </p:nvSpPr>
        <p:spPr bwMode="auto">
          <a:xfrm>
            <a:off x="5730207" y="5124737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 flipH="1" flipV="1">
            <a:off x="2662834" y="5333145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Line 49"/>
          <p:cNvSpPr>
            <a:spLocks noChangeShapeType="1"/>
          </p:cNvSpPr>
          <p:nvPr/>
        </p:nvSpPr>
        <p:spPr bwMode="auto">
          <a:xfrm flipH="1">
            <a:off x="5255122" y="529923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47"/>
          <p:cNvSpPr>
            <a:spLocks noChangeArrowheads="1"/>
          </p:cNvSpPr>
          <p:nvPr/>
        </p:nvSpPr>
        <p:spPr bwMode="auto">
          <a:xfrm>
            <a:off x="6602314" y="513007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 flipH="1">
            <a:off x="6124551" y="528971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2340894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66890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048895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903466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764511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600032" y="5611653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274557" y="4642422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348577" y="467764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209182" y="467688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64894" y="468507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925499" y="468431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721078" y="46776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653690" y="4676886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6672107" y="6093296"/>
            <a:ext cx="336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j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omic Sans MS" pitchFamily="66" charset="0"/>
              </a:rPr>
              <a:t>La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programmazione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dinamica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all’opera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Un </a:t>
            </a:r>
            <a:r>
              <a:rPr lang="en-US" dirty="0" err="1" smtClean="0">
                <a:latin typeface="Comic Sans MS" pitchFamily="66" charset="0"/>
              </a:rPr>
              <a:t>problema</a:t>
            </a:r>
            <a:r>
              <a:rPr lang="en-US" dirty="0" smtClean="0">
                <a:latin typeface="Comic Sans MS" pitchFamily="66" charset="0"/>
              </a:rPr>
              <a:t>  </a:t>
            </a:r>
            <a:r>
              <a:rPr lang="en-US" dirty="0" err="1" smtClean="0">
                <a:latin typeface="Comic Sans MS" pitchFamily="66" charset="0"/>
              </a:rPr>
              <a:t>interessante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insieme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peso </a:t>
            </a:r>
            <a:r>
              <a:rPr lang="en-US" dirty="0" err="1" smtClean="0">
                <a:latin typeface="Comic Sans MS" pitchFamily="66" charset="0"/>
              </a:rPr>
              <a:t>massimo</a:t>
            </a:r>
            <a:r>
              <a:rPr lang="en-US" dirty="0" smtClean="0">
                <a:latin typeface="Comic Sans MS" pitchFamily="66" charset="0"/>
              </a:rPr>
              <a:t> (per un </a:t>
            </a:r>
            <a:r>
              <a:rPr lang="en-US" dirty="0" err="1" smtClean="0">
                <a:latin typeface="Comic Sans MS" pitchFamily="66" charset="0"/>
              </a:rPr>
              <a:t>grafo</a:t>
            </a:r>
            <a:r>
              <a:rPr lang="en-US" dirty="0" smtClean="0">
                <a:latin typeface="Comic Sans MS" pitchFamily="66" charset="0"/>
              </a:rPr>
              <a:t> a </a:t>
            </a:r>
            <a:r>
              <a:rPr lang="en-US" dirty="0" err="1" smtClean="0">
                <a:latin typeface="Comic Sans MS" pitchFamily="66" charset="0"/>
              </a:rPr>
              <a:t>cammino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perché</a:t>
            </a:r>
            <a:r>
              <a:rPr lang="en-US" dirty="0" smtClean="0">
                <a:latin typeface="Comic Sans MS" pitchFamily="66" charset="0"/>
              </a:rPr>
              <a:t> le </a:t>
            </a:r>
            <a:r>
              <a:rPr lang="en-US" dirty="0" err="1" smtClean="0">
                <a:latin typeface="Comic Sans MS" pitchFamily="66" charset="0"/>
              </a:rPr>
              <a:t>altre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tecniche</a:t>
            </a:r>
            <a:r>
              <a:rPr lang="en-US" dirty="0" smtClean="0">
                <a:latin typeface="Comic Sans MS" pitchFamily="66" charset="0"/>
              </a:rPr>
              <a:t> non </a:t>
            </a:r>
            <a:r>
              <a:rPr lang="en-US" dirty="0" err="1" smtClean="0">
                <a:latin typeface="Comic Sans MS" pitchFamily="66" charset="0"/>
              </a:rPr>
              <a:t>funzionano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latin typeface="Comic Sans MS" pitchFamily="66" charset="0"/>
              </a:rPr>
              <a:t>ragionare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struttura</a:t>
            </a:r>
            <a:r>
              <a:rPr lang="en-US" dirty="0" smtClean="0">
                <a:latin typeface="Comic Sans MS" pitchFamily="66" charset="0"/>
              </a:rPr>
              <a:t>/</a:t>
            </a:r>
            <a:r>
              <a:rPr lang="en-US" dirty="0" err="1" smtClean="0">
                <a:latin typeface="Comic Sans MS" pitchFamily="66" charset="0"/>
              </a:rPr>
              <a:t>proprietà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Un </a:t>
            </a:r>
            <a:r>
              <a:rPr lang="en-US" dirty="0" err="1" smtClean="0">
                <a:latin typeface="Comic Sans MS" pitchFamily="66" charset="0"/>
              </a:rPr>
              <a:t>algoritmo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programmazione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dinamica</a:t>
            </a:r>
            <a:r>
              <a:rPr lang="en-US" dirty="0" smtClean="0">
                <a:latin typeface="Comic Sans MS" pitchFamily="66" charset="0"/>
              </a:rPr>
              <a:t> con </a:t>
            </a:r>
            <a:r>
              <a:rPr lang="en-US" dirty="0" err="1" smtClean="0"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lineare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Principi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generali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programmazione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dinamica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sottoproblemi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relazioni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sottoproblemi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tabelle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978981"/>
            <a:ext cx="5688631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6" name="Oval 36"/>
          <p:cNvSpPr>
            <a:spLocks noChangeArrowheads="1"/>
          </p:cNvSpPr>
          <p:nvPr/>
        </p:nvSpPr>
        <p:spPr bwMode="auto">
          <a:xfrm>
            <a:off x="31425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48951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39"/>
          <p:cNvSpPr>
            <a:spLocks noChangeArrowheads="1"/>
          </p:cNvSpPr>
          <p:nvPr/>
        </p:nvSpPr>
        <p:spPr bwMode="auto">
          <a:xfrm>
            <a:off x="39807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>
            <a:off x="3534694" y="5318908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Line 43"/>
          <p:cNvSpPr>
            <a:spLocks noChangeShapeType="1"/>
          </p:cNvSpPr>
          <p:nvPr/>
        </p:nvSpPr>
        <p:spPr bwMode="auto">
          <a:xfrm flipH="1">
            <a:off x="4361782" y="5274458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46"/>
          <p:cNvSpPr>
            <a:spLocks noChangeArrowheads="1"/>
          </p:cNvSpPr>
          <p:nvPr/>
        </p:nvSpPr>
        <p:spPr bwMode="auto">
          <a:xfrm>
            <a:off x="2302794" y="511712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Oval 47"/>
          <p:cNvSpPr>
            <a:spLocks noChangeArrowheads="1"/>
          </p:cNvSpPr>
          <p:nvPr/>
        </p:nvSpPr>
        <p:spPr bwMode="auto">
          <a:xfrm>
            <a:off x="5730207" y="5124737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 flipH="1" flipV="1">
            <a:off x="2662834" y="5333145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Line 49"/>
          <p:cNvSpPr>
            <a:spLocks noChangeShapeType="1"/>
          </p:cNvSpPr>
          <p:nvPr/>
        </p:nvSpPr>
        <p:spPr bwMode="auto">
          <a:xfrm flipH="1">
            <a:off x="5255122" y="529923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47"/>
          <p:cNvSpPr>
            <a:spLocks noChangeArrowheads="1"/>
          </p:cNvSpPr>
          <p:nvPr/>
        </p:nvSpPr>
        <p:spPr bwMode="auto">
          <a:xfrm>
            <a:off x="6602314" y="5130070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 flipH="1">
            <a:off x="6124551" y="528971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2340894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66890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048895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903466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764511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600032" y="5611653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274557" y="4642422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348577" y="467764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209182" y="467688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64894" y="468507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925499" y="468431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721078" y="46776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653690" y="4676886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932040" y="6093296"/>
            <a:ext cx="336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j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978981"/>
            <a:ext cx="5688631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6" name="Oval 36"/>
          <p:cNvSpPr>
            <a:spLocks noChangeArrowheads="1"/>
          </p:cNvSpPr>
          <p:nvPr/>
        </p:nvSpPr>
        <p:spPr bwMode="auto">
          <a:xfrm>
            <a:off x="31425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48951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39"/>
          <p:cNvSpPr>
            <a:spLocks noChangeArrowheads="1"/>
          </p:cNvSpPr>
          <p:nvPr/>
        </p:nvSpPr>
        <p:spPr bwMode="auto">
          <a:xfrm>
            <a:off x="39807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>
            <a:off x="3534694" y="5318908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Line 43"/>
          <p:cNvSpPr>
            <a:spLocks noChangeShapeType="1"/>
          </p:cNvSpPr>
          <p:nvPr/>
        </p:nvSpPr>
        <p:spPr bwMode="auto">
          <a:xfrm flipH="1">
            <a:off x="4361782" y="5274458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46"/>
          <p:cNvSpPr>
            <a:spLocks noChangeArrowheads="1"/>
          </p:cNvSpPr>
          <p:nvPr/>
        </p:nvSpPr>
        <p:spPr bwMode="auto">
          <a:xfrm>
            <a:off x="2302794" y="511712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Oval 47"/>
          <p:cNvSpPr>
            <a:spLocks noChangeArrowheads="1"/>
          </p:cNvSpPr>
          <p:nvPr/>
        </p:nvSpPr>
        <p:spPr bwMode="auto">
          <a:xfrm>
            <a:off x="5730207" y="5124737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 flipH="1" flipV="1">
            <a:off x="2662834" y="5333145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Line 49"/>
          <p:cNvSpPr>
            <a:spLocks noChangeShapeType="1"/>
          </p:cNvSpPr>
          <p:nvPr/>
        </p:nvSpPr>
        <p:spPr bwMode="auto">
          <a:xfrm flipH="1">
            <a:off x="5255122" y="529923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47"/>
          <p:cNvSpPr>
            <a:spLocks noChangeArrowheads="1"/>
          </p:cNvSpPr>
          <p:nvPr/>
        </p:nvSpPr>
        <p:spPr bwMode="auto">
          <a:xfrm>
            <a:off x="6602314" y="5130070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 flipH="1">
            <a:off x="6124551" y="528971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2340894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66890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048895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903466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764511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600032" y="5611653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274557" y="4642422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348577" y="467764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209182" y="467688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64894" y="468507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925499" y="468431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721078" y="46776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653690" y="4676886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067944" y="6093296"/>
            <a:ext cx="336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j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978981"/>
            <a:ext cx="5688631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6" name="Oval 36"/>
          <p:cNvSpPr>
            <a:spLocks noChangeArrowheads="1"/>
          </p:cNvSpPr>
          <p:nvPr/>
        </p:nvSpPr>
        <p:spPr bwMode="auto">
          <a:xfrm>
            <a:off x="31425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48951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39"/>
          <p:cNvSpPr>
            <a:spLocks noChangeArrowheads="1"/>
          </p:cNvSpPr>
          <p:nvPr/>
        </p:nvSpPr>
        <p:spPr bwMode="auto">
          <a:xfrm>
            <a:off x="3980782" y="5122058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>
            <a:off x="3534694" y="5318908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Line 43"/>
          <p:cNvSpPr>
            <a:spLocks noChangeShapeType="1"/>
          </p:cNvSpPr>
          <p:nvPr/>
        </p:nvSpPr>
        <p:spPr bwMode="auto">
          <a:xfrm flipH="1">
            <a:off x="4361782" y="5274458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46"/>
          <p:cNvSpPr>
            <a:spLocks noChangeArrowheads="1"/>
          </p:cNvSpPr>
          <p:nvPr/>
        </p:nvSpPr>
        <p:spPr bwMode="auto">
          <a:xfrm>
            <a:off x="2302794" y="511712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Oval 47"/>
          <p:cNvSpPr>
            <a:spLocks noChangeArrowheads="1"/>
          </p:cNvSpPr>
          <p:nvPr/>
        </p:nvSpPr>
        <p:spPr bwMode="auto">
          <a:xfrm>
            <a:off x="5730207" y="5124737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 flipH="1" flipV="1">
            <a:off x="2662834" y="5333145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Line 49"/>
          <p:cNvSpPr>
            <a:spLocks noChangeShapeType="1"/>
          </p:cNvSpPr>
          <p:nvPr/>
        </p:nvSpPr>
        <p:spPr bwMode="auto">
          <a:xfrm flipH="1">
            <a:off x="5255122" y="529923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47"/>
          <p:cNvSpPr>
            <a:spLocks noChangeArrowheads="1"/>
          </p:cNvSpPr>
          <p:nvPr/>
        </p:nvSpPr>
        <p:spPr bwMode="auto">
          <a:xfrm>
            <a:off x="6602314" y="5130070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 flipH="1">
            <a:off x="6124551" y="528971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2340894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66890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048895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903466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764511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600032" y="5611653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274557" y="4642422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348577" y="467764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209182" y="467688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64894" y="468507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925499" y="468431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721078" y="46776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653690" y="4676886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339752" y="6093296"/>
            <a:ext cx="336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j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978981"/>
            <a:ext cx="5688631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6" name="Oval 36"/>
          <p:cNvSpPr>
            <a:spLocks noChangeArrowheads="1"/>
          </p:cNvSpPr>
          <p:nvPr/>
        </p:nvSpPr>
        <p:spPr bwMode="auto">
          <a:xfrm>
            <a:off x="31425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48951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39"/>
          <p:cNvSpPr>
            <a:spLocks noChangeArrowheads="1"/>
          </p:cNvSpPr>
          <p:nvPr/>
        </p:nvSpPr>
        <p:spPr bwMode="auto">
          <a:xfrm>
            <a:off x="3980782" y="5122058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>
            <a:off x="3534694" y="5318908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Line 43"/>
          <p:cNvSpPr>
            <a:spLocks noChangeShapeType="1"/>
          </p:cNvSpPr>
          <p:nvPr/>
        </p:nvSpPr>
        <p:spPr bwMode="auto">
          <a:xfrm flipH="1">
            <a:off x="4361782" y="5274458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46"/>
          <p:cNvSpPr>
            <a:spLocks noChangeArrowheads="1"/>
          </p:cNvSpPr>
          <p:nvPr/>
        </p:nvSpPr>
        <p:spPr bwMode="auto">
          <a:xfrm>
            <a:off x="2302794" y="5117122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Oval 47"/>
          <p:cNvSpPr>
            <a:spLocks noChangeArrowheads="1"/>
          </p:cNvSpPr>
          <p:nvPr/>
        </p:nvSpPr>
        <p:spPr bwMode="auto">
          <a:xfrm>
            <a:off x="5730207" y="5124737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 flipH="1" flipV="1">
            <a:off x="2662834" y="5333145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Line 49"/>
          <p:cNvSpPr>
            <a:spLocks noChangeShapeType="1"/>
          </p:cNvSpPr>
          <p:nvPr/>
        </p:nvSpPr>
        <p:spPr bwMode="auto">
          <a:xfrm flipH="1">
            <a:off x="5255122" y="529923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47"/>
          <p:cNvSpPr>
            <a:spLocks noChangeArrowheads="1"/>
          </p:cNvSpPr>
          <p:nvPr/>
        </p:nvSpPr>
        <p:spPr bwMode="auto">
          <a:xfrm>
            <a:off x="6602314" y="5130070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 flipH="1">
            <a:off x="6124551" y="528971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2340894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66890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048895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903466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764511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600032" y="5611653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274557" y="4642422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348577" y="467764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209182" y="467688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64894" y="468507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925499" y="468431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721078" y="46776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653690" y="4676886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339752" y="6093296"/>
            <a:ext cx="336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j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Programmazione Dinamica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: principi generali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98072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1)</a:t>
            </a:r>
            <a:r>
              <a:rPr lang="it-IT" altLang="it-IT" sz="2200" dirty="0" smtClean="0">
                <a:latin typeface="Comic Sans MS" pitchFamily="66" charset="0"/>
              </a:rPr>
              <a:t> identificare un numero piccolo di sottoproblemi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3717033"/>
            <a:ext cx="878395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3)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le soluzioni dei sottoproblemi sono memorizzate in una tabella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971600" y="1500411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es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: calcolare l’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II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 di peso massimo di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, j=1,…,n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4863" y="2083495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2)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descrivere la soluzione di un generico sottoproblema in funzione delle soluzioni di sottoproblemi più “piccoli”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71600" y="2868563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es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: OPT[j]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=max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 {OPT[j-1],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w</a:t>
            </a:r>
            <a:r>
              <a:rPr lang="it-IT" altLang="it-IT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+OPT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[j-2]}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496" y="4509120"/>
            <a:ext cx="91085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4)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avanzare opportunamente sulla tabella, calcolando la soluzione del sottoproblema corrente in funzione delle soluzioni di sottoproblemi già risolti.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7" grpId="0"/>
      <p:bldP spid="8" grpId="0"/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Proprietà che devono avere i sottoproblemi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98072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1)</a:t>
            </a:r>
            <a:r>
              <a:rPr lang="it-IT" altLang="it-IT" sz="2200" dirty="0" smtClean="0">
                <a:latin typeface="Comic Sans MS" pitchFamily="66" charset="0"/>
              </a:rPr>
              <a:t> essere pochi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3140968"/>
            <a:ext cx="878395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3)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ci devono essere sottoproblemi “piccoli”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971600" y="4668763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e quindi un modo di avanzare nella tabella e riempirla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1043608" y="2348880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spesso la soluzione cercata è semplicemente quella del sottoproblema più grande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97" y="1515641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2)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risolti tutti i sottoproblemi si può calcolare velocemente la soluzione al problema originale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43608" y="3583649"/>
            <a:ext cx="1872208" cy="48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casi base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6513" y="4149080"/>
            <a:ext cx="878395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4)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ci deve essere un ordine in cui risolvere i sottoproblemi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7" grpId="0"/>
      <p:bldP spid="8" grpId="0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ancora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sul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ruolo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dei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sottoproblemi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344816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breve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discussione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con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avvertimenti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err="1" smtClean="0">
                <a:solidFill>
                  <a:srgbClr val="C00000"/>
                </a:solidFill>
                <a:latin typeface="Comic Sans MS" pitchFamily="66" charset="0"/>
              </a:rPr>
              <a:t>…maledetti</a:t>
            </a: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, favolosi sottoproblemi!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98072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 La chiave di tutto è la definizione dei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“giusti” </a:t>
            </a:r>
            <a:r>
              <a:rPr lang="it-IT" altLang="it-IT" sz="2200" dirty="0" smtClean="0">
                <a:latin typeface="Comic Sans MS" pitchFamily="66" charset="0"/>
              </a:rPr>
              <a:t>sottoproblemi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2276872"/>
            <a:ext cx="878395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Solo una volta definiti i sottoproblemi si può verificare che l’algoritmo è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corretto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827584" y="3948683"/>
            <a:ext cx="8136905" cy="5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… ragionando sulla struttura della soluzione (ottima) cercata.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5336" y="1596901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La definizione dei “giusti” sottoproblemi è un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punto di arrivo</a:t>
            </a:r>
            <a:endParaRPr lang="en-US" sz="2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496" y="3212976"/>
            <a:ext cx="91085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Se la definizione dei sottoproblemi è un punto di arrivo, come ci arrivo?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5496" y="4509120"/>
            <a:ext cx="91085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La struttura della soluzione può suggerire i sottoproblemi e l’ordine in cui considerarli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7" grpId="0"/>
      <p:bldP spid="9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…e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qualche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avvertimento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.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704856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brevi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dialoghi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ricorrenti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ages.zaazu.com/img/Geek-geek-nerds-eyeglass-smiley-emoticon-000200-faceboo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00808"/>
            <a:ext cx="1224135" cy="1224136"/>
          </a:xfrm>
          <a:prstGeom prst="rect">
            <a:avLst/>
          </a:prstGeom>
          <a:noFill/>
        </p:spPr>
      </p:pic>
      <p:pic>
        <p:nvPicPr>
          <p:cNvPr id="5" name="Picture 10" descr="http://thumbs.gograph.com/gg55921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77072"/>
            <a:ext cx="1619250" cy="1209676"/>
          </a:xfrm>
          <a:prstGeom prst="rect">
            <a:avLst/>
          </a:prstGeom>
          <a:noFill/>
        </p:spPr>
      </p:pic>
      <p:pic>
        <p:nvPicPr>
          <p:cNvPr id="6" name="Picture 16" descr="http://dekater.files.wordpress.com/2012/08/angry-face-emotico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933056"/>
            <a:ext cx="1800200" cy="1987299"/>
          </a:xfrm>
          <a:prstGeom prst="rect">
            <a:avLst/>
          </a:prstGeom>
          <a:noFill/>
        </p:spPr>
      </p:pic>
      <p:pic>
        <p:nvPicPr>
          <p:cNvPr id="7" name="Picture 18" descr="http://www.colourbox.com/preview/3461140-870701-emotico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1988840"/>
            <a:ext cx="1008112" cy="1026394"/>
          </a:xfrm>
          <a:prstGeom prst="rect">
            <a:avLst/>
          </a:prstGeom>
          <a:noFill/>
        </p:spPr>
      </p:pic>
      <p:sp>
        <p:nvSpPr>
          <p:cNvPr id="9" name="Fumetto 3 8"/>
          <p:cNvSpPr/>
          <p:nvPr/>
        </p:nvSpPr>
        <p:spPr>
          <a:xfrm>
            <a:off x="1820217" y="394031"/>
            <a:ext cx="2952328" cy="1944216"/>
          </a:xfrm>
          <a:prstGeom prst="wedgeEllipseCallout">
            <a:avLst>
              <a:gd name="adj1" fmla="val -56257"/>
              <a:gd name="adj2" fmla="val 3030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548680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salve, professore, volevo farle vedere questo algoritmo di programmazione dinamica, per capire se è corretto.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Fumetto 3 10"/>
          <p:cNvSpPr/>
          <p:nvPr/>
        </p:nvSpPr>
        <p:spPr>
          <a:xfrm>
            <a:off x="6444208" y="476672"/>
            <a:ext cx="2664296" cy="1728192"/>
          </a:xfrm>
          <a:prstGeom prst="wedgeEllipseCallout">
            <a:avLst>
              <a:gd name="adj1" fmla="val -60209"/>
              <a:gd name="adj2" fmla="val 60450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6876256" y="836712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Comic Sans MS" pitchFamily="66" charset="0"/>
              </a:rPr>
              <a:t>Bene. Come hai definito i sottoproblemi?</a:t>
            </a:r>
          </a:p>
        </p:txBody>
      </p:sp>
      <p:sp>
        <p:nvSpPr>
          <p:cNvPr id="13" name="Fumetto 3 12"/>
          <p:cNvSpPr/>
          <p:nvPr/>
        </p:nvSpPr>
        <p:spPr>
          <a:xfrm>
            <a:off x="2051720" y="3068960"/>
            <a:ext cx="2664296" cy="1152128"/>
          </a:xfrm>
          <a:prstGeom prst="wedgeEllipseCallout">
            <a:avLst>
              <a:gd name="adj1" fmla="val -59411"/>
              <a:gd name="adj2" fmla="val 6383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asellaDiTesto 13"/>
          <p:cNvSpPr txBox="1"/>
          <p:nvPr/>
        </p:nvSpPr>
        <p:spPr>
          <a:xfrm>
            <a:off x="2123728" y="330625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Sottoproblemi? Che sottoproblemi?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Fumetto 3 14"/>
          <p:cNvSpPr/>
          <p:nvPr/>
        </p:nvSpPr>
        <p:spPr>
          <a:xfrm>
            <a:off x="6660232" y="3068960"/>
            <a:ext cx="2232248" cy="1440160"/>
          </a:xfrm>
          <a:prstGeom prst="wedgeEllipseCallout">
            <a:avLst>
              <a:gd name="adj1" fmla="val -65436"/>
              <a:gd name="adj2" fmla="val 65126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804248" y="342028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devi definire i sottoproblemi!!!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Insieme Indipendente di peso massimo </a:t>
            </a:r>
          </a:p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(su grafi a cammino)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287463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Input: </a:t>
            </a:r>
            <a:r>
              <a:rPr lang="it-IT" altLang="it-IT" sz="2200" dirty="0" smtClean="0">
                <a:latin typeface="Comic Sans MS" pitchFamily="66" charset="0"/>
              </a:rPr>
              <a:t>Un cammino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nodi. Ogni nodo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</a:rPr>
              <a:t> ha un </a:t>
            </a:r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peso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w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1840865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Goal: </a:t>
            </a:r>
            <a:r>
              <a:rPr lang="it-IT" altLang="it-IT" sz="2200" dirty="0" smtClean="0">
                <a:latin typeface="Comic Sans MS" pitchFamily="66" charset="0"/>
              </a:rPr>
              <a:t>trovare un insieme indipendente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peso massimo</a:t>
            </a:r>
            <a:r>
              <a:rPr lang="it-IT" altLang="it-IT" sz="2200" dirty="0" smtClean="0">
                <a:latin typeface="Comic Sans MS" pitchFamily="66" charset="0"/>
              </a:rPr>
              <a:t>, ovvero un insieme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di nodi tale che:</a:t>
            </a:r>
            <a:endParaRPr lang="it-IT" altLang="it-IT" sz="2200" dirty="0">
              <a:latin typeface="Comic Sans MS" pitchFamily="66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è un 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,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w(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)= </a:t>
            </a:r>
            <a:r>
              <a:rPr lang="it-IT" altLang="it-IT" sz="4000" dirty="0" smtClean="0">
                <a:latin typeface="Comic Sans MS" pitchFamily="66" charset="0"/>
                <a:sym typeface="Symbol"/>
              </a:rPr>
              <a:t>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w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  è più grande possibile.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5445224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insieme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sz="2000" dirty="0" smtClean="0">
                <a:latin typeface="Comic Sans MS" pitchFamily="66" charset="0"/>
              </a:rPr>
              <a:t> (II)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dirty="0" err="1" smtClean="0">
                <a:latin typeface="Comic Sans MS" pitchFamily="66" charset="0"/>
              </a:rPr>
              <a:t>sottoinsieme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contiene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adiacenti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ovvero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coppia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dell’insieme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collegati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259632" y="34197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err="1" smtClean="0">
                <a:latin typeface="Comic Sans MS" pitchFamily="66" charset="0"/>
                <a:sym typeface="Symbol"/>
              </a:rPr>
              <a:t>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/>
      <p:bldP spid="5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ages.zaazu.com/img/Geek-geek-nerds-eyeglass-smiley-emoticon-000200-faceboo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224135" cy="1224136"/>
          </a:xfrm>
          <a:prstGeom prst="rect">
            <a:avLst/>
          </a:prstGeom>
          <a:noFill/>
        </p:spPr>
      </p:pic>
      <p:pic>
        <p:nvPicPr>
          <p:cNvPr id="5" name="Picture 10" descr="http://thumbs.gograph.com/gg55921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89040"/>
            <a:ext cx="1619250" cy="1209676"/>
          </a:xfrm>
          <a:prstGeom prst="rect">
            <a:avLst/>
          </a:prstGeom>
          <a:noFill/>
        </p:spPr>
      </p:pic>
      <p:pic>
        <p:nvPicPr>
          <p:cNvPr id="6" name="Picture 16" descr="http://dekater.files.wordpress.com/2012/08/angry-face-emotico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708920"/>
            <a:ext cx="1800200" cy="1987299"/>
          </a:xfrm>
          <a:prstGeom prst="rect">
            <a:avLst/>
          </a:prstGeom>
          <a:noFill/>
        </p:spPr>
      </p:pic>
      <p:pic>
        <p:nvPicPr>
          <p:cNvPr id="7" name="Picture 18" descr="http://www.colourbox.com/preview/3461140-870701-emotico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124744"/>
            <a:ext cx="1008112" cy="1026394"/>
          </a:xfrm>
          <a:prstGeom prst="rect">
            <a:avLst/>
          </a:prstGeom>
          <a:noFill/>
        </p:spPr>
      </p:pic>
      <p:sp>
        <p:nvSpPr>
          <p:cNvPr id="9" name="Fumetto 3 8"/>
          <p:cNvSpPr/>
          <p:nvPr/>
        </p:nvSpPr>
        <p:spPr>
          <a:xfrm>
            <a:off x="1979712" y="404664"/>
            <a:ext cx="2664296" cy="1728192"/>
          </a:xfrm>
          <a:prstGeom prst="wedgeEllipseCallout">
            <a:avLst>
              <a:gd name="adj1" fmla="val -69387"/>
              <a:gd name="adj2" fmla="val -3491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54868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ora è tutto formalizzato.</a:t>
            </a:r>
          </a:p>
          <a:p>
            <a:pPr algn="ctr"/>
            <a:r>
              <a:rPr lang="it-IT" dirty="0" err="1" smtClean="0">
                <a:latin typeface="Comic Sans MS" pitchFamily="66" charset="0"/>
              </a:rPr>
              <a:t>Opt</a:t>
            </a:r>
            <a:r>
              <a:rPr lang="it-IT" dirty="0" smtClean="0">
                <a:latin typeface="Comic Sans MS" pitchFamily="66" charset="0"/>
              </a:rPr>
              <a:t>[j]=j</a:t>
            </a:r>
            <a:r>
              <a:rPr lang="it-IT" baseline="30000" dirty="0" smtClean="0">
                <a:latin typeface="Comic Sans MS" pitchFamily="66" charset="0"/>
              </a:rPr>
              <a:t>2</a:t>
            </a:r>
            <a:r>
              <a:rPr lang="it-IT" dirty="0" smtClean="0">
                <a:latin typeface="Comic Sans MS" pitchFamily="66" charset="0"/>
              </a:rPr>
              <a:t>+|Opt[j-3]|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>- </a:t>
            </a:r>
            <a:r>
              <a:rPr lang="it-IT" dirty="0" smtClean="0">
                <a:latin typeface="Comic Sans MS" pitchFamily="66" charset="0"/>
                <a:sym typeface="Symbol"/>
              </a:rPr>
              <a:t></a:t>
            </a:r>
            <a:r>
              <a:rPr lang="it-IT" dirty="0" smtClean="0">
                <a:latin typeface="Comic Sans MS" pitchFamily="66" charset="0"/>
              </a:rPr>
              <a:t>j/2</a:t>
            </a:r>
            <a:r>
              <a:rPr lang="it-IT" dirty="0" smtClean="0">
                <a:latin typeface="Comic Sans MS" pitchFamily="66" charset="0"/>
                <a:sym typeface="Symbol"/>
              </a:rPr>
              <a:t> + + </a:t>
            </a:r>
            <a:r>
              <a:rPr lang="it-IT" dirty="0" err="1" smtClean="0">
                <a:latin typeface="Comic Sans MS" pitchFamily="66" charset="0"/>
                <a:sym typeface="Symbol"/>
              </a:rPr>
              <a:t>Opt</a:t>
            </a:r>
            <a:r>
              <a:rPr lang="it-IT" dirty="0" smtClean="0">
                <a:latin typeface="Comic Sans MS" pitchFamily="66" charset="0"/>
                <a:sym typeface="Symbol"/>
              </a:rPr>
              <a:t>[2]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Fumetto 3 10"/>
          <p:cNvSpPr/>
          <p:nvPr/>
        </p:nvSpPr>
        <p:spPr>
          <a:xfrm>
            <a:off x="6588224" y="332656"/>
            <a:ext cx="2664296" cy="1728192"/>
          </a:xfrm>
          <a:prstGeom prst="wedgeEllipseCallout">
            <a:avLst>
              <a:gd name="adj1" fmla="val -63002"/>
              <a:gd name="adj2" fmla="val 19229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7020272" y="62068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strana formula. Qual è il sottoproblema j-esimo? </a:t>
            </a:r>
          </a:p>
        </p:txBody>
      </p:sp>
      <p:sp>
        <p:nvSpPr>
          <p:cNvPr id="13" name="Fumetto 3 12"/>
          <p:cNvSpPr/>
          <p:nvPr/>
        </p:nvSpPr>
        <p:spPr>
          <a:xfrm>
            <a:off x="1907704" y="4559862"/>
            <a:ext cx="2664296" cy="1152128"/>
          </a:xfrm>
          <a:prstGeom prst="wedgeEllipseCallout">
            <a:avLst>
              <a:gd name="adj1" fmla="val -59810"/>
              <a:gd name="adj2" fmla="val -4783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asellaDiTesto 13"/>
          <p:cNvSpPr txBox="1"/>
          <p:nvPr/>
        </p:nvSpPr>
        <p:spPr>
          <a:xfrm>
            <a:off x="2267744" y="479715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il sottoproblema 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>j-esimo?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Fumetto 3 14"/>
          <p:cNvSpPr/>
          <p:nvPr/>
        </p:nvSpPr>
        <p:spPr>
          <a:xfrm>
            <a:off x="6804248" y="2276872"/>
            <a:ext cx="2232248" cy="1440160"/>
          </a:xfrm>
          <a:prstGeom prst="wedgeEllipseCallout">
            <a:avLst>
              <a:gd name="adj1" fmla="val -63054"/>
              <a:gd name="adj2" fmla="val 34118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804248" y="2420888"/>
            <a:ext cx="2339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quella è la 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>soluzione. Ma a che sottoproblema?</a:t>
            </a:r>
          </a:p>
        </p:txBody>
      </p:sp>
      <p:pic>
        <p:nvPicPr>
          <p:cNvPr id="17" name="Picture 6" descr="http://images.zaazu.com/img/Geek-geek-nerds-eyeglass-smiley-emoticon-000200-faceboo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48880"/>
            <a:ext cx="1224135" cy="1224136"/>
          </a:xfrm>
          <a:prstGeom prst="rect">
            <a:avLst/>
          </a:prstGeom>
          <a:noFill/>
        </p:spPr>
      </p:pic>
      <p:sp>
        <p:nvSpPr>
          <p:cNvPr id="18" name="Fumetto 3 17"/>
          <p:cNvSpPr/>
          <p:nvPr/>
        </p:nvSpPr>
        <p:spPr>
          <a:xfrm>
            <a:off x="2195736" y="2420888"/>
            <a:ext cx="2664296" cy="1728192"/>
          </a:xfrm>
          <a:prstGeom prst="wedgeEllipseCallout">
            <a:avLst>
              <a:gd name="adj1" fmla="val -69387"/>
              <a:gd name="adj2" fmla="val -3491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asellaDiTesto 18"/>
          <p:cNvSpPr txBox="1"/>
          <p:nvPr/>
        </p:nvSpPr>
        <p:spPr>
          <a:xfrm>
            <a:off x="2483768" y="278092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In che senso, prof? è </a:t>
            </a:r>
            <a:r>
              <a:rPr lang="it-IT" dirty="0" err="1" smtClean="0">
                <a:latin typeface="Comic Sans MS" pitchFamily="66" charset="0"/>
              </a:rPr>
              <a:t>Opt</a:t>
            </a:r>
            <a:r>
              <a:rPr lang="it-IT" dirty="0" smtClean="0">
                <a:latin typeface="Comic Sans MS" pitchFamily="66" charset="0"/>
              </a:rPr>
              <a:t>[j]!!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" name="Picture 12" descr="https://encrypted-tbn0.gstatic.com/images?q=tbn:ANd9GcTHREnjglowsd0-y5ty94MURdQs_2TckIBDrLoOi0McqbxRnMcEQ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5417840"/>
            <a:ext cx="1242275" cy="1440160"/>
          </a:xfrm>
          <a:prstGeom prst="rect">
            <a:avLst/>
          </a:prstGeom>
          <a:noFill/>
        </p:spPr>
      </p:pic>
      <p:sp>
        <p:nvSpPr>
          <p:cNvPr id="21" name="Fumetto 3 20"/>
          <p:cNvSpPr/>
          <p:nvPr/>
        </p:nvSpPr>
        <p:spPr>
          <a:xfrm>
            <a:off x="6804248" y="4653136"/>
            <a:ext cx="2232248" cy="1440160"/>
          </a:xfrm>
          <a:prstGeom prst="wedgeEllipseCallout">
            <a:avLst>
              <a:gd name="adj1" fmla="val -64006"/>
              <a:gd name="adj2" fmla="val 43716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/>
          <p:nvPr/>
        </p:nvSpPr>
        <p:spPr>
          <a:xfrm>
            <a:off x="6948264" y="500446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devi definire i sottoproblemi!!!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8" grpId="0" animBg="1"/>
      <p:bldP spid="19" grpId="0"/>
      <p:bldP spid="21" grpId="0" animBg="1"/>
      <p:bldP spid="2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guideromagna.files.wordpress.com/2013/08/sipario_4__800_800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2411760" y="2852936"/>
            <a:ext cx="424847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…e </a:t>
            </a: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questo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siparietto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si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chiude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 con un…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0" y="476672"/>
            <a:ext cx="65004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err="1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Re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Imprenditore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61" y="1196752"/>
            <a:ext cx="9087743" cy="3395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11560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={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  <a:sym typeface="Symbol"/>
              </a:rPr>
              <a:t>,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,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r>
              <a:rPr lang="en-US" sz="2400" dirty="0" smtClean="0">
                <a:latin typeface="Comic Sans MS" pitchFamily="66" charset="0"/>
                <a:sym typeface="Symbol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83568" y="3543399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)=12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3275856" y="3102059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un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insieme</a:t>
            </a:r>
            <a:r>
              <a:rPr lang="en-US" sz="2400" dirty="0" smtClean="0">
                <a:latin typeface="Comic Sans MS" pitchFamily="66" charset="0"/>
                <a:sym typeface="Symbol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indipendente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11560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={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  <a:sym typeface="Symbol"/>
              </a:rPr>
              <a:t>,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r>
              <a:rPr lang="en-US" sz="2400" dirty="0" smtClean="0">
                <a:latin typeface="Comic Sans MS" pitchFamily="66" charset="0"/>
                <a:sym typeface="Symbol"/>
              </a:rPr>
              <a:t>,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6</a:t>
            </a:r>
            <a:r>
              <a:rPr lang="en-US" sz="2400" dirty="0" smtClean="0">
                <a:latin typeface="Comic Sans MS" pitchFamily="66" charset="0"/>
                <a:sym typeface="Symbol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83568" y="354339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)=18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3275856" y="3102059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un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insieme</a:t>
            </a:r>
            <a:r>
              <a:rPr lang="en-US" sz="2400" dirty="0" smtClean="0">
                <a:latin typeface="Comic Sans MS" pitchFamily="66" charset="0"/>
                <a:sym typeface="Symbol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indipendente</a:t>
            </a:r>
            <a:endParaRPr lang="en-US" sz="2400" dirty="0" smtClean="0"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migliore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11560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={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  <a:sym typeface="Symbol"/>
              </a:rPr>
              <a:t>,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,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6</a:t>
            </a:r>
            <a:r>
              <a:rPr lang="en-US" sz="2400" dirty="0" smtClean="0">
                <a:latin typeface="Comic Sans MS" pitchFamily="66" charset="0"/>
                <a:sym typeface="Symbol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83568" y="3543399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)=19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3275856" y="3102059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un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insieme</a:t>
            </a:r>
            <a:r>
              <a:rPr lang="en-US" sz="2400" dirty="0" smtClean="0">
                <a:latin typeface="Comic Sans MS" pitchFamily="66" charset="0"/>
                <a:sym typeface="Symbol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indipendente</a:t>
            </a:r>
            <a:endParaRPr lang="en-US" sz="2400" dirty="0" smtClean="0"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ancora</a:t>
            </a:r>
            <a:endParaRPr lang="en-US" sz="2400" dirty="0" smtClean="0"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migliore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(è un II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400" dirty="0" smtClean="0">
                <a:latin typeface="Comic Sans MS" pitchFamily="66" charset="0"/>
                <a:sym typeface="Symbol"/>
              </a:rPr>
              <a:t> peso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massimo</a:t>
            </a:r>
            <a:r>
              <a:rPr lang="en-US" sz="2400" dirty="0" smtClean="0">
                <a:latin typeface="Comic Sans MS" pitchFamily="66" charset="0"/>
                <a:sym typeface="Symbol"/>
              </a:rPr>
              <a:t>!)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progettiamo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che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approccio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utilizzare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8224</TotalTime>
  <Words>1867</Words>
  <Application>Microsoft Office PowerPoint</Application>
  <PresentationFormat>Presentazione su schermo (4:3)</PresentationFormat>
  <Paragraphs>398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3" baseType="lpstr">
      <vt:lpstr>Tema di Office</vt:lpstr>
      <vt:lpstr>Algoritmi e Strutture Dati</vt:lpstr>
      <vt:lpstr>Programmazione dinamica</vt:lpstr>
      <vt:lpstr>Sommario</vt:lpstr>
      <vt:lpstr>Diapositiva 4</vt:lpstr>
      <vt:lpstr>Diapositiva 5</vt:lpstr>
      <vt:lpstr>Diapositiva 6</vt:lpstr>
      <vt:lpstr>Diapositiva 7</vt:lpstr>
      <vt:lpstr>Diapositiva 8</vt:lpstr>
      <vt:lpstr>progettiamo un algoritmo:  che approccio utilizzare?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Cosa non sta funzionando?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l’algoritmo</vt:lpstr>
      <vt:lpstr>Ricostruire la soluzione  (in tempo lineare)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ancora sul ruolo dei sottoproblemi</vt:lpstr>
      <vt:lpstr>Diapositiva 37</vt:lpstr>
      <vt:lpstr>…e qualche avvertimento.</vt:lpstr>
      <vt:lpstr>Diapositiva 39</vt:lpstr>
      <vt:lpstr>Diapositiva 40</vt:lpstr>
      <vt:lpstr>…e questo siparietto si chiude con un…</vt:lpstr>
      <vt:lpstr>Diapositiva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312</cp:revision>
  <dcterms:created xsi:type="dcterms:W3CDTF">2013-03-05T17:51:33Z</dcterms:created>
  <dcterms:modified xsi:type="dcterms:W3CDTF">2015-12-14T09:37:14Z</dcterms:modified>
</cp:coreProperties>
</file>